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81" r:id="rId3"/>
    <p:sldId id="282" r:id="rId4"/>
    <p:sldId id="283" r:id="rId5"/>
    <p:sldId id="284" r:id="rId6"/>
    <p:sldId id="285" r:id="rId7"/>
    <p:sldId id="286" r:id="rId8"/>
    <p:sldId id="287" r:id="rId9"/>
    <p:sldId id="288" r:id="rId10"/>
    <p:sldId id="289" r:id="rId11"/>
    <p:sldId id="290" r:id="rId12"/>
    <p:sldId id="291" r:id="rId13"/>
    <p:sldId id="293" r:id="rId14"/>
    <p:sldId id="294" r:id="rId15"/>
    <p:sldId id="295" r:id="rId16"/>
    <p:sldId id="296" r:id="rId17"/>
    <p:sldId id="297" r:id="rId18"/>
    <p:sldId id="298" r:id="rId19"/>
    <p:sldId id="299" r:id="rId20"/>
    <p:sldId id="300" r:id="rId21"/>
    <p:sldId id="301" r:id="rId22"/>
    <p:sldId id="303" r:id="rId23"/>
    <p:sldId id="302" r:id="rId24"/>
    <p:sldId id="304"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B0E063-8277-4032-A57D-58EAB4106AE2}" type="datetimeFigureOut">
              <a:rPr lang="en-US" smtClean="0"/>
              <a:pPr/>
              <a:t>7/5/2021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FB0E063-8277-4032-A57D-58EAB4106AE2}" type="datetimeFigureOut">
              <a:rPr lang="en-US" smtClean="0"/>
              <a:pPr/>
              <a:t>7/5/2021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FB0E063-8277-4032-A57D-58EAB4106AE2}" type="datetimeFigureOut">
              <a:rPr lang="en-US" smtClean="0"/>
              <a:pPr/>
              <a:t>7/5/2021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0E063-8277-4032-A57D-58EAB4106AE2}" type="datetimeFigureOut">
              <a:rPr lang="en-US" smtClean="0"/>
              <a:pPr/>
              <a:t>7/5/2021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0E063-8277-4032-A57D-58EAB4106AE2}" type="datetimeFigureOut">
              <a:rPr lang="en-US" smtClean="0"/>
              <a:pPr/>
              <a:t>7/5/2021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0DA90A-0FA7-401E-9947-28DE93A6BB30}"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0E063-8277-4032-A57D-58EAB4106AE2}" type="datetimeFigureOut">
              <a:rPr lang="en-US" smtClean="0"/>
              <a:pPr/>
              <a:t>7/5/2021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DA90A-0FA7-401E-9947-28DE93A6BB30}"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eeeguide.com/wp-content/uploads/2016/12/Sequence-Impedances-and-Networks-of-Synchronous-Machine-2.jpg" TargetMode="Externa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2"/>
          <p:cNvPicPr>
            <a:picLocks noChangeAspect="1" noChangeArrowheads="1"/>
          </p:cNvPicPr>
          <p:nvPr/>
        </p:nvPicPr>
        <p:blipFill>
          <a:blip r:embed="rId2"/>
          <a:srcRect/>
          <a:stretch>
            <a:fillRect/>
          </a:stretch>
        </p:blipFill>
        <p:spPr bwMode="auto">
          <a:xfrm>
            <a:off x="1" y="214289"/>
            <a:ext cx="9144000" cy="61916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8434" name="Picture 2"/>
          <p:cNvPicPr>
            <a:picLocks noChangeAspect="1" noChangeArrowheads="1"/>
          </p:cNvPicPr>
          <p:nvPr/>
        </p:nvPicPr>
        <p:blipFill>
          <a:blip r:embed="rId2"/>
          <a:srcRect/>
          <a:stretch>
            <a:fillRect/>
          </a:stretch>
        </p:blipFill>
        <p:spPr bwMode="auto">
          <a:xfrm>
            <a:off x="214282" y="357166"/>
            <a:ext cx="8844331" cy="58579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9458" name="Picture 2"/>
          <p:cNvPicPr>
            <a:picLocks noChangeAspect="1" noChangeArrowheads="1"/>
          </p:cNvPicPr>
          <p:nvPr/>
        </p:nvPicPr>
        <p:blipFill>
          <a:blip r:embed="rId2"/>
          <a:srcRect/>
          <a:stretch>
            <a:fillRect/>
          </a:stretch>
        </p:blipFill>
        <p:spPr bwMode="auto">
          <a:xfrm>
            <a:off x="428596" y="282379"/>
            <a:ext cx="8358246" cy="63613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285728"/>
            <a:ext cx="8429684" cy="7571303"/>
          </a:xfrm>
          <a:prstGeom prst="rect">
            <a:avLst/>
          </a:prstGeom>
        </p:spPr>
        <p:txBody>
          <a:bodyPr wrap="square">
            <a:spAutoFit/>
          </a:bodyPr>
          <a:lstStyle/>
          <a:p>
            <a:pPr fontAlgn="base"/>
            <a:r>
              <a:rPr lang="en-GB" b="1" dirty="0" smtClean="0"/>
              <a:t>Sequence Impedances of Transmission Lines:</a:t>
            </a:r>
          </a:p>
          <a:p>
            <a:pPr fontAlgn="base"/>
            <a:r>
              <a:rPr lang="en-GB" dirty="0" smtClean="0"/>
              <a:t>Sequence Impedances of Transmission Lines – Figure shows the circuit of a fully transposed line carrying unbalanced currents. The return path for I</a:t>
            </a:r>
            <a:r>
              <a:rPr lang="en-GB" baseline="-25000" dirty="0" smtClean="0"/>
              <a:t>n</a:t>
            </a:r>
            <a:r>
              <a:rPr lang="en-GB" dirty="0" smtClean="0"/>
              <a:t> is sufficiently away for the mutual effect to be ignored.</a:t>
            </a:r>
          </a:p>
          <a:p>
            <a:pPr fontAlgn="base"/>
            <a:r>
              <a:rPr lang="en-GB" dirty="0" smtClean="0"/>
              <a:t>Let</a:t>
            </a:r>
          </a:p>
          <a:p>
            <a:pPr fontAlgn="base"/>
            <a:r>
              <a:rPr lang="en-GB" b="1" dirty="0" smtClean="0"/>
              <a:t>X</a:t>
            </a:r>
            <a:r>
              <a:rPr lang="en-GB" b="1" baseline="-25000" dirty="0" smtClean="0"/>
              <a:t>s</a:t>
            </a:r>
            <a:r>
              <a:rPr lang="en-GB" b="1" dirty="0" smtClean="0"/>
              <a:t> = self reactance of each line</a:t>
            </a:r>
            <a:endParaRPr lang="en-GB" dirty="0" smtClean="0"/>
          </a:p>
          <a:p>
            <a:pPr fontAlgn="base"/>
            <a:r>
              <a:rPr lang="en-GB" b="1" dirty="0" err="1" smtClean="0"/>
              <a:t>X</a:t>
            </a:r>
            <a:r>
              <a:rPr lang="en-GB" b="1" baseline="-25000" dirty="0" err="1" smtClean="0"/>
              <a:t>m</a:t>
            </a:r>
            <a:r>
              <a:rPr lang="en-GB" b="1" baseline="-25000" dirty="0" smtClean="0"/>
              <a:t> </a:t>
            </a:r>
            <a:r>
              <a:rPr lang="en-GB" b="1" dirty="0" smtClean="0"/>
              <a:t>= mutual reactance of any line pair</a:t>
            </a:r>
          </a:p>
          <a:p>
            <a:pPr fontAlgn="base"/>
            <a:endParaRPr lang="en-GB" b="1"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smtClean="0"/>
          </a:p>
          <a:p>
            <a:pPr fontAlgn="base"/>
            <a:endParaRPr lang="en-GB" dirty="0"/>
          </a:p>
        </p:txBody>
      </p:sp>
      <p:pic>
        <p:nvPicPr>
          <p:cNvPr id="2050" name="Picture 2" descr="https://www.eeeguide.com/wp-content/uploads/2016/12/Sequence-Impedances-of-Transmission-Lines.jpg"/>
          <p:cNvPicPr>
            <a:picLocks noChangeAspect="1" noChangeArrowheads="1"/>
          </p:cNvPicPr>
          <p:nvPr/>
        </p:nvPicPr>
        <p:blipFill>
          <a:blip r:embed="rId2"/>
          <a:srcRect/>
          <a:stretch>
            <a:fillRect/>
          </a:stretch>
        </p:blipFill>
        <p:spPr bwMode="auto">
          <a:xfrm>
            <a:off x="1214414" y="2857496"/>
            <a:ext cx="6572296" cy="345114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quence Impedances of Transmission Lines"/>
          <p:cNvPicPr>
            <a:picLocks noChangeAspect="1" noChangeArrowheads="1"/>
          </p:cNvPicPr>
          <p:nvPr/>
        </p:nvPicPr>
        <p:blipFill>
          <a:blip r:embed="rId2"/>
          <a:srcRect/>
          <a:stretch>
            <a:fillRect/>
          </a:stretch>
        </p:blipFill>
        <p:spPr bwMode="auto">
          <a:xfrm>
            <a:off x="2285984" y="4177898"/>
            <a:ext cx="4643470" cy="617882"/>
          </a:xfrm>
          <a:prstGeom prst="rect">
            <a:avLst/>
          </a:prstGeom>
          <a:noFill/>
        </p:spPr>
      </p:pic>
      <p:sp>
        <p:nvSpPr>
          <p:cNvPr id="5" name="Rectangle 4"/>
          <p:cNvSpPr/>
          <p:nvPr/>
        </p:nvSpPr>
        <p:spPr>
          <a:xfrm>
            <a:off x="571472" y="214290"/>
            <a:ext cx="6929486" cy="369332"/>
          </a:xfrm>
          <a:prstGeom prst="rect">
            <a:avLst/>
          </a:prstGeom>
        </p:spPr>
        <p:txBody>
          <a:bodyPr wrap="square">
            <a:spAutoFit/>
          </a:bodyPr>
          <a:lstStyle/>
          <a:p>
            <a:pPr fontAlgn="base"/>
            <a:r>
              <a:rPr lang="en-GB" dirty="0" smtClean="0"/>
              <a:t>The following KVL equations can be written down from Fig</a:t>
            </a:r>
          </a:p>
        </p:txBody>
      </p:sp>
      <p:pic>
        <p:nvPicPr>
          <p:cNvPr id="6" name="Picture 2" descr="https://www.eeeguide.com/wp-content/uploads/2016/12/Sequence-Impedances-of-Transmission-Lines.jpg"/>
          <p:cNvPicPr>
            <a:picLocks noChangeAspect="1" noChangeArrowheads="1"/>
          </p:cNvPicPr>
          <p:nvPr/>
        </p:nvPicPr>
        <p:blipFill>
          <a:blip r:embed="rId3"/>
          <a:srcRect/>
          <a:stretch>
            <a:fillRect/>
          </a:stretch>
        </p:blipFill>
        <p:spPr bwMode="auto">
          <a:xfrm>
            <a:off x="401134" y="571480"/>
            <a:ext cx="7528452" cy="3214710"/>
          </a:xfrm>
          <a:prstGeom prst="rect">
            <a:avLst/>
          </a:prstGeom>
          <a:noFill/>
        </p:spPr>
      </p:pic>
      <p:pic>
        <p:nvPicPr>
          <p:cNvPr id="51202" name="Picture 2" descr="https://www.eeeguide.com/wp-content/uploads/2016/12/Sequence-Impedances-of-Transmission-Lines-1.jpg"/>
          <p:cNvPicPr>
            <a:picLocks noChangeAspect="1" noChangeArrowheads="1"/>
          </p:cNvPicPr>
          <p:nvPr/>
        </p:nvPicPr>
        <p:blipFill>
          <a:blip r:embed="rId4"/>
          <a:srcRect/>
          <a:stretch>
            <a:fillRect/>
          </a:stretch>
        </p:blipFill>
        <p:spPr bwMode="auto">
          <a:xfrm>
            <a:off x="2285984" y="4929198"/>
            <a:ext cx="9201198" cy="114300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Sequence Impedances of Transmission Lines"/>
          <p:cNvPicPr>
            <a:picLocks noChangeAspect="1" noChangeArrowheads="1"/>
          </p:cNvPicPr>
          <p:nvPr/>
        </p:nvPicPr>
        <p:blipFill>
          <a:blip r:embed="rId2"/>
          <a:srcRect/>
          <a:stretch>
            <a:fillRect/>
          </a:stretch>
        </p:blipFill>
        <p:spPr bwMode="auto">
          <a:xfrm>
            <a:off x="1643042" y="0"/>
            <a:ext cx="10861055" cy="1785950"/>
          </a:xfrm>
          <a:prstGeom prst="rect">
            <a:avLst/>
          </a:prstGeom>
          <a:noFill/>
        </p:spPr>
      </p:pic>
      <p:pic>
        <p:nvPicPr>
          <p:cNvPr id="52229" name="Picture 5"/>
          <p:cNvPicPr>
            <a:picLocks noChangeAspect="1" noChangeArrowheads="1"/>
          </p:cNvPicPr>
          <p:nvPr/>
        </p:nvPicPr>
        <p:blipFill>
          <a:blip r:embed="rId3"/>
          <a:srcRect/>
          <a:stretch>
            <a:fillRect/>
          </a:stretch>
        </p:blipFill>
        <p:spPr bwMode="auto">
          <a:xfrm>
            <a:off x="2500298" y="1785926"/>
            <a:ext cx="4162425" cy="1866900"/>
          </a:xfrm>
          <a:prstGeom prst="rect">
            <a:avLst/>
          </a:prstGeom>
          <a:noFill/>
          <a:ln w="9525">
            <a:noFill/>
            <a:miter lim="800000"/>
            <a:headEnd/>
            <a:tailEnd/>
          </a:ln>
          <a:effectLst/>
        </p:spPr>
      </p:pic>
      <p:pic>
        <p:nvPicPr>
          <p:cNvPr id="52231" name="Picture 7" descr="Sequence Impedances of Transmission Lines"/>
          <p:cNvPicPr>
            <a:picLocks noChangeAspect="1" noChangeArrowheads="1"/>
          </p:cNvPicPr>
          <p:nvPr/>
        </p:nvPicPr>
        <p:blipFill>
          <a:blip r:embed="rId4"/>
          <a:srcRect/>
          <a:stretch>
            <a:fillRect/>
          </a:stretch>
        </p:blipFill>
        <p:spPr bwMode="auto">
          <a:xfrm>
            <a:off x="1071538" y="3214686"/>
            <a:ext cx="8939736" cy="1571636"/>
          </a:xfrm>
          <a:prstGeom prst="rect">
            <a:avLst/>
          </a:prstGeom>
          <a:noFill/>
        </p:spPr>
      </p:pic>
      <p:pic>
        <p:nvPicPr>
          <p:cNvPr id="52233" name="Picture 9" descr="Sequence Impedances of Transmission Lines"/>
          <p:cNvPicPr>
            <a:picLocks noChangeAspect="1" noChangeArrowheads="1"/>
          </p:cNvPicPr>
          <p:nvPr/>
        </p:nvPicPr>
        <p:blipFill>
          <a:blip r:embed="rId5"/>
          <a:srcRect/>
          <a:stretch>
            <a:fillRect/>
          </a:stretch>
        </p:blipFill>
        <p:spPr bwMode="auto">
          <a:xfrm>
            <a:off x="2071669" y="4929198"/>
            <a:ext cx="4758605" cy="135732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Sequence Impedances of Transmission Lines"/>
          <p:cNvPicPr>
            <a:picLocks noChangeAspect="1" noChangeArrowheads="1"/>
          </p:cNvPicPr>
          <p:nvPr/>
        </p:nvPicPr>
        <p:blipFill>
          <a:blip r:embed="rId2"/>
          <a:srcRect/>
          <a:stretch>
            <a:fillRect/>
          </a:stretch>
        </p:blipFill>
        <p:spPr bwMode="auto">
          <a:xfrm>
            <a:off x="1214413" y="357166"/>
            <a:ext cx="9230619" cy="1500198"/>
          </a:xfrm>
          <a:prstGeom prst="rect">
            <a:avLst/>
          </a:prstGeom>
          <a:noFill/>
        </p:spPr>
      </p:pic>
      <p:pic>
        <p:nvPicPr>
          <p:cNvPr id="53252" name="Picture 4" descr="Sequence Impedances of Transmission Lines"/>
          <p:cNvPicPr>
            <a:picLocks noChangeAspect="1" noChangeArrowheads="1"/>
          </p:cNvPicPr>
          <p:nvPr/>
        </p:nvPicPr>
        <p:blipFill>
          <a:blip r:embed="rId3"/>
          <a:srcRect/>
          <a:stretch>
            <a:fillRect/>
          </a:stretch>
        </p:blipFill>
        <p:spPr bwMode="auto">
          <a:xfrm>
            <a:off x="3143240" y="2005730"/>
            <a:ext cx="7072362" cy="1441289"/>
          </a:xfrm>
          <a:prstGeom prst="rect">
            <a:avLst/>
          </a:prstGeom>
          <a:noFill/>
        </p:spPr>
      </p:pic>
      <p:pic>
        <p:nvPicPr>
          <p:cNvPr id="53254" name="Picture 6" descr="Sequence Impedances of Transmission Lines"/>
          <p:cNvPicPr>
            <a:picLocks noChangeAspect="1" noChangeArrowheads="1"/>
          </p:cNvPicPr>
          <p:nvPr/>
        </p:nvPicPr>
        <p:blipFill>
          <a:blip r:embed="rId4"/>
          <a:srcRect/>
          <a:stretch>
            <a:fillRect/>
          </a:stretch>
        </p:blipFill>
        <p:spPr bwMode="auto">
          <a:xfrm>
            <a:off x="2428860" y="3481086"/>
            <a:ext cx="7643866" cy="1392546"/>
          </a:xfrm>
          <a:prstGeom prst="rect">
            <a:avLst/>
          </a:prstGeom>
          <a:noFill/>
        </p:spPr>
      </p:pic>
      <p:sp>
        <p:nvSpPr>
          <p:cNvPr id="7" name="Rectangle 6"/>
          <p:cNvSpPr/>
          <p:nvPr/>
        </p:nvSpPr>
        <p:spPr>
          <a:xfrm>
            <a:off x="428596" y="5072074"/>
            <a:ext cx="8501122" cy="1477328"/>
          </a:xfrm>
          <a:prstGeom prst="rect">
            <a:avLst/>
          </a:prstGeom>
        </p:spPr>
        <p:txBody>
          <a:bodyPr wrap="square">
            <a:spAutoFit/>
          </a:bodyPr>
          <a:lstStyle/>
          <a:p>
            <a:pPr fontAlgn="base"/>
            <a:r>
              <a:rPr lang="en-GB" dirty="0" smtClean="0"/>
              <a:t>We conclude that a fully transposed transmission has:</a:t>
            </a:r>
          </a:p>
          <a:p>
            <a:pPr fontAlgn="base"/>
            <a:r>
              <a:rPr lang="en-GB" b="1" dirty="0" smtClean="0"/>
              <a:t>equal positive and negative Sequence Impedances of Transmission Lines.</a:t>
            </a:r>
          </a:p>
          <a:p>
            <a:pPr fontAlgn="base"/>
            <a:endParaRPr lang="en-GB" dirty="0" smtClean="0"/>
          </a:p>
          <a:p>
            <a:pPr fontAlgn="base"/>
            <a:r>
              <a:rPr lang="en-GB" b="1" dirty="0" smtClean="0"/>
              <a:t>zero sequence impedance much larger than the positive (or negative) Sequence Impedances of Transmission Lines (it is approximately 2.5 times).</a:t>
            </a:r>
            <a:endParaRPr lang="en-GB"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357166"/>
            <a:ext cx="8286808" cy="923330"/>
          </a:xfrm>
          <a:prstGeom prst="rect">
            <a:avLst/>
          </a:prstGeom>
        </p:spPr>
        <p:txBody>
          <a:bodyPr wrap="square">
            <a:spAutoFit/>
          </a:bodyPr>
          <a:lstStyle/>
          <a:p>
            <a:r>
              <a:rPr lang="en-GB" dirty="0" smtClean="0"/>
              <a:t>It is further observed that the sequence circuit equations are in </a:t>
            </a:r>
            <a:r>
              <a:rPr lang="en-GB" b="1" dirty="0" smtClean="0"/>
              <a:t>decoupled</a:t>
            </a:r>
            <a:r>
              <a:rPr lang="en-GB" dirty="0" smtClean="0"/>
              <a:t> form, i.e. there are no mutual sequence inductances. Equation can be represented in network form as in Fig. </a:t>
            </a:r>
            <a:endParaRPr lang="en-GB" dirty="0"/>
          </a:p>
        </p:txBody>
      </p:sp>
      <p:pic>
        <p:nvPicPr>
          <p:cNvPr id="54274" name="Picture 2" descr="Sequence Impedances of Transmission Lines"/>
          <p:cNvPicPr>
            <a:picLocks noChangeAspect="1" noChangeArrowheads="1"/>
          </p:cNvPicPr>
          <p:nvPr/>
        </p:nvPicPr>
        <p:blipFill>
          <a:blip r:embed="rId2"/>
          <a:srcRect b="15385"/>
          <a:stretch>
            <a:fillRect/>
          </a:stretch>
        </p:blipFill>
        <p:spPr bwMode="auto">
          <a:xfrm>
            <a:off x="714347" y="1357298"/>
            <a:ext cx="7941073" cy="235745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158" y="197346"/>
            <a:ext cx="8501122" cy="6463308"/>
          </a:xfrm>
          <a:prstGeom prst="rect">
            <a:avLst/>
          </a:prstGeom>
        </p:spPr>
        <p:txBody>
          <a:bodyPr wrap="square">
            <a:spAutoFit/>
          </a:bodyPr>
          <a:lstStyle/>
          <a:p>
            <a:pPr fontAlgn="base"/>
            <a:r>
              <a:rPr lang="en-GB" b="1" dirty="0" smtClean="0"/>
              <a:t>Sequence Impedances and Networks of Synchronous Machine:</a:t>
            </a:r>
          </a:p>
          <a:p>
            <a:pPr algn="just" fontAlgn="base"/>
            <a:r>
              <a:rPr lang="en-GB" dirty="0" smtClean="0"/>
              <a:t>Sequence Impedances and Networks of Synchronous Machine – Figure  depicts an unloaded synchronous machine (generator or motor) grounded through a reactor (impedance Z</a:t>
            </a:r>
            <a:r>
              <a:rPr lang="en-GB" baseline="-25000" dirty="0" smtClean="0"/>
              <a:t>n</a:t>
            </a:r>
            <a:r>
              <a:rPr lang="en-GB" dirty="0" smtClean="0"/>
              <a:t>). </a:t>
            </a:r>
          </a:p>
          <a:p>
            <a:pPr algn="just" fontAlgn="base"/>
            <a:endParaRPr lang="en-GB" dirty="0" smtClean="0"/>
          </a:p>
          <a:p>
            <a:pPr algn="just" fontAlgn="base"/>
            <a:r>
              <a:rPr lang="en-GB" dirty="0" err="1" smtClean="0"/>
              <a:t>E</a:t>
            </a:r>
            <a:r>
              <a:rPr lang="en-GB" baseline="-25000" dirty="0" err="1" smtClean="0"/>
              <a:t>a</a:t>
            </a:r>
            <a:r>
              <a:rPr lang="en-GB" dirty="0" err="1" smtClean="0"/>
              <a:t>,E</a:t>
            </a:r>
            <a:r>
              <a:rPr lang="en-GB" baseline="-25000" dirty="0" err="1" smtClean="0"/>
              <a:t>b</a:t>
            </a:r>
            <a:r>
              <a:rPr lang="en-GB" dirty="0" smtClean="0"/>
              <a:t> and </a:t>
            </a:r>
            <a:r>
              <a:rPr lang="en-GB" dirty="0" err="1" smtClean="0"/>
              <a:t>E</a:t>
            </a:r>
            <a:r>
              <a:rPr lang="en-GB" baseline="-25000" dirty="0" err="1" smtClean="0"/>
              <a:t>c</a:t>
            </a:r>
            <a:r>
              <a:rPr lang="en-GB" dirty="0" smtClean="0"/>
              <a:t> are the induced </a:t>
            </a:r>
            <a:r>
              <a:rPr lang="en-GB" dirty="0" err="1" smtClean="0"/>
              <a:t>emfs</a:t>
            </a:r>
            <a:r>
              <a:rPr lang="en-GB" dirty="0" smtClean="0"/>
              <a:t> of </a:t>
            </a:r>
          </a:p>
          <a:p>
            <a:pPr algn="just" fontAlgn="base"/>
            <a:r>
              <a:rPr lang="en-GB" dirty="0" smtClean="0"/>
              <a:t>the three phases. When a fault </a:t>
            </a:r>
          </a:p>
          <a:p>
            <a:pPr algn="just" fontAlgn="base"/>
            <a:r>
              <a:rPr lang="en-GB" dirty="0" smtClean="0"/>
              <a:t>(not shown in the figure) takes place at</a:t>
            </a:r>
          </a:p>
          <a:p>
            <a:pPr algn="just" fontAlgn="base"/>
            <a:r>
              <a:rPr lang="en-GB" dirty="0" smtClean="0"/>
              <a:t> machine terminals, currents </a:t>
            </a:r>
            <a:r>
              <a:rPr lang="en-GB" dirty="0" err="1" smtClean="0"/>
              <a:t>I</a:t>
            </a:r>
            <a:r>
              <a:rPr lang="en-GB" baseline="-25000" dirty="0" err="1" smtClean="0"/>
              <a:t>a</a:t>
            </a:r>
            <a:r>
              <a:rPr lang="en-GB" baseline="-25000" dirty="0" smtClean="0"/>
              <a:t>, </a:t>
            </a:r>
            <a:r>
              <a:rPr lang="en-GB" dirty="0" err="1" smtClean="0"/>
              <a:t>I</a:t>
            </a:r>
            <a:r>
              <a:rPr lang="en-GB" baseline="-25000" dirty="0" err="1" smtClean="0"/>
              <a:t>b</a:t>
            </a:r>
            <a:r>
              <a:rPr lang="en-GB" baseline="-25000" dirty="0" smtClean="0"/>
              <a:t> </a:t>
            </a:r>
            <a:r>
              <a:rPr lang="en-GB" dirty="0" smtClean="0"/>
              <a:t>and </a:t>
            </a:r>
            <a:r>
              <a:rPr lang="en-GB" dirty="0" err="1" smtClean="0"/>
              <a:t>I</a:t>
            </a:r>
            <a:r>
              <a:rPr lang="en-GB" baseline="-25000" dirty="0" err="1" smtClean="0"/>
              <a:t>c</a:t>
            </a:r>
            <a:endParaRPr lang="en-GB" baseline="-25000" dirty="0" smtClean="0"/>
          </a:p>
          <a:p>
            <a:pPr algn="just" fontAlgn="base"/>
            <a:r>
              <a:rPr lang="en-GB" baseline="-25000" dirty="0" smtClean="0"/>
              <a:t> </a:t>
            </a:r>
            <a:r>
              <a:rPr lang="en-GB" dirty="0" smtClean="0"/>
              <a:t>flow in the lines. </a:t>
            </a:r>
          </a:p>
          <a:p>
            <a:pPr algn="just" fontAlgn="base"/>
            <a:endParaRPr lang="en-GB" dirty="0" smtClean="0"/>
          </a:p>
          <a:p>
            <a:pPr algn="just" fontAlgn="base"/>
            <a:r>
              <a:rPr lang="en-GB" dirty="0" smtClean="0"/>
              <a:t>Whenever the fault involves ground, </a:t>
            </a:r>
          </a:p>
          <a:p>
            <a:pPr algn="just" fontAlgn="base"/>
            <a:r>
              <a:rPr lang="en-GB" dirty="0" smtClean="0"/>
              <a:t>current I</a:t>
            </a:r>
            <a:r>
              <a:rPr lang="en-GB" baseline="-25000" dirty="0" smtClean="0"/>
              <a:t>n </a:t>
            </a:r>
            <a:r>
              <a:rPr lang="en-GB" dirty="0" smtClean="0"/>
              <a:t>= </a:t>
            </a:r>
            <a:r>
              <a:rPr lang="en-GB" dirty="0" err="1" smtClean="0"/>
              <a:t>I</a:t>
            </a:r>
            <a:r>
              <a:rPr lang="en-GB" baseline="-25000" dirty="0" err="1" smtClean="0"/>
              <a:t>a</a:t>
            </a:r>
            <a:r>
              <a:rPr lang="en-GB" baseline="-25000" dirty="0" smtClean="0"/>
              <a:t> </a:t>
            </a:r>
            <a:r>
              <a:rPr lang="en-GB" dirty="0" smtClean="0"/>
              <a:t>+ </a:t>
            </a:r>
            <a:r>
              <a:rPr lang="en-GB" dirty="0" err="1" smtClean="0"/>
              <a:t>I</a:t>
            </a:r>
            <a:r>
              <a:rPr lang="en-GB" baseline="-25000" dirty="0" err="1" smtClean="0"/>
              <a:t>b</a:t>
            </a:r>
            <a:r>
              <a:rPr lang="en-GB" dirty="0" smtClean="0"/>
              <a:t>+ </a:t>
            </a:r>
            <a:r>
              <a:rPr lang="en-GB" dirty="0" err="1" smtClean="0"/>
              <a:t>I</a:t>
            </a:r>
            <a:r>
              <a:rPr lang="en-GB" baseline="-25000" dirty="0" err="1" smtClean="0"/>
              <a:t>c</a:t>
            </a:r>
            <a:r>
              <a:rPr lang="en-GB" dirty="0" smtClean="0"/>
              <a:t> + flows to neutral</a:t>
            </a:r>
          </a:p>
          <a:p>
            <a:pPr algn="just" fontAlgn="base"/>
            <a:r>
              <a:rPr lang="en-GB" dirty="0" smtClean="0"/>
              <a:t> from ground via Z</a:t>
            </a:r>
            <a:r>
              <a:rPr lang="en-GB" baseline="-25000" dirty="0" smtClean="0"/>
              <a:t>n</a:t>
            </a:r>
            <a:r>
              <a:rPr lang="en-GB" dirty="0" smtClean="0"/>
              <a:t>. </a:t>
            </a:r>
          </a:p>
          <a:p>
            <a:pPr algn="just" fontAlgn="base"/>
            <a:endParaRPr lang="en-GB" dirty="0" smtClean="0"/>
          </a:p>
          <a:p>
            <a:pPr algn="just" fontAlgn="base"/>
            <a:r>
              <a:rPr lang="en-GB" dirty="0" smtClean="0"/>
              <a:t>Unbalanced line currents can be resolved into their symmetrical components I</a:t>
            </a:r>
            <a:r>
              <a:rPr lang="en-GB" baseline="-25000" dirty="0" smtClean="0"/>
              <a:t>a1, </a:t>
            </a:r>
            <a:r>
              <a:rPr lang="en-GB" dirty="0" smtClean="0"/>
              <a:t>I</a:t>
            </a:r>
            <a:r>
              <a:rPr lang="en-GB" baseline="-25000" dirty="0" smtClean="0"/>
              <a:t>a2</a:t>
            </a:r>
            <a:r>
              <a:rPr lang="en-GB" dirty="0" smtClean="0"/>
              <a:t> and I</a:t>
            </a:r>
            <a:r>
              <a:rPr lang="en-GB" baseline="-25000" dirty="0" smtClean="0"/>
              <a:t>a0</a:t>
            </a:r>
            <a:r>
              <a:rPr lang="en-GB" dirty="0" smtClean="0"/>
              <a:t>. </a:t>
            </a:r>
          </a:p>
          <a:p>
            <a:pPr algn="just" fontAlgn="base"/>
            <a:endParaRPr lang="en-GB" dirty="0" smtClean="0"/>
          </a:p>
          <a:p>
            <a:pPr algn="just" fontAlgn="base"/>
            <a:r>
              <a:rPr lang="en-GB" dirty="0" smtClean="0"/>
              <a:t>Before we can proceed with fault analysis, we must know the equivalent circuits presented by the machine to the flow of positive, negative and zero sequence currents, respectively. Because of winding symmetry currents of a particular sequence produce voltage drops of that sequence only. Therefore, there is a no coupling between the equivalent circuits of various sequences.</a:t>
            </a:r>
            <a:endParaRPr lang="en-GB" dirty="0"/>
          </a:p>
        </p:txBody>
      </p:sp>
      <p:pic>
        <p:nvPicPr>
          <p:cNvPr id="55298" name="Picture 2" descr="Sequence Impedances and Networks of Synchronous Machine"/>
          <p:cNvPicPr>
            <a:picLocks noChangeAspect="1" noChangeArrowheads="1"/>
          </p:cNvPicPr>
          <p:nvPr/>
        </p:nvPicPr>
        <p:blipFill>
          <a:blip r:embed="rId2"/>
          <a:srcRect l="16832"/>
          <a:stretch>
            <a:fillRect/>
          </a:stretch>
        </p:blipFill>
        <p:spPr bwMode="auto">
          <a:xfrm>
            <a:off x="4643438" y="1357298"/>
            <a:ext cx="4000496" cy="235267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214290"/>
            <a:ext cx="8715436" cy="3785652"/>
          </a:xfrm>
          <a:prstGeom prst="rect">
            <a:avLst/>
          </a:prstGeom>
        </p:spPr>
        <p:txBody>
          <a:bodyPr wrap="square">
            <a:spAutoFit/>
          </a:bodyPr>
          <a:lstStyle/>
          <a:p>
            <a:pPr algn="just" fontAlgn="base"/>
            <a:r>
              <a:rPr lang="en-GB" sz="2000" b="1" dirty="0" smtClean="0"/>
              <a:t>Positive Sequence Impedance and Network:</a:t>
            </a:r>
          </a:p>
          <a:p>
            <a:pPr algn="just" fontAlgn="base"/>
            <a:r>
              <a:rPr lang="en-GB" sz="2000" dirty="0" smtClean="0"/>
              <a:t>Since a synchronous machine is designed with symmetrical windings, it induces </a:t>
            </a:r>
            <a:r>
              <a:rPr lang="en-GB" sz="2000" dirty="0" err="1" smtClean="0"/>
              <a:t>emfs</a:t>
            </a:r>
            <a:r>
              <a:rPr lang="en-GB" sz="2000" dirty="0" smtClean="0"/>
              <a:t> of positive sequence only, i.e. no negative or zero sequence voltages are induced in it. When the machine carries positive sequence currents only, this mode of operation is the balanced mode. The armature reaction field caused by positive sequence currents rotates at synchronous speed in the same direction as the rotor, i.e., it is stationary with respect to field excitation. The machine equivalently offers a direct axis reactance whose value reduces from </a:t>
            </a:r>
            <a:r>
              <a:rPr lang="en-GB" sz="2000" dirty="0" err="1" smtClean="0"/>
              <a:t>subtransient</a:t>
            </a:r>
            <a:r>
              <a:rPr lang="en-GB" sz="2000" dirty="0" smtClean="0"/>
              <a:t> reactance (</a:t>
            </a:r>
            <a:r>
              <a:rPr lang="en-GB" sz="2000" dirty="0" err="1" smtClean="0"/>
              <a:t>X”</a:t>
            </a:r>
            <a:r>
              <a:rPr lang="en-GB" sz="2000" baseline="-25000" dirty="0" err="1" smtClean="0"/>
              <a:t>d</a:t>
            </a:r>
            <a:r>
              <a:rPr lang="en-GB" sz="2000" dirty="0" smtClean="0"/>
              <a:t>) to transient reactance (</a:t>
            </a:r>
            <a:r>
              <a:rPr lang="en-GB" sz="2000" dirty="0" err="1" smtClean="0"/>
              <a:t>X′</a:t>
            </a:r>
            <a:r>
              <a:rPr lang="en-GB" sz="2000" baseline="-25000" dirty="0" err="1" smtClean="0"/>
              <a:t>d</a:t>
            </a:r>
            <a:r>
              <a:rPr lang="en-GB" sz="2000" dirty="0" smtClean="0"/>
              <a:t>) and finally to steady state (synchronous) reactance (</a:t>
            </a:r>
            <a:r>
              <a:rPr lang="en-GB" sz="2000" dirty="0" err="1" smtClean="0"/>
              <a:t>X</a:t>
            </a:r>
            <a:r>
              <a:rPr lang="en-GB" sz="2000" baseline="-25000" dirty="0" err="1" smtClean="0"/>
              <a:t>d</a:t>
            </a:r>
            <a:r>
              <a:rPr lang="en-GB" sz="2000" dirty="0" smtClean="0"/>
              <a:t>), as the short circuit transient progresses in time. If armature resistance is assumed negligible, the positive Sequence Impedances and Networks of Synchronous Machine is</a:t>
            </a:r>
            <a:endParaRPr lang="en-GB" sz="2000" dirty="0"/>
          </a:p>
        </p:txBody>
      </p:sp>
      <p:pic>
        <p:nvPicPr>
          <p:cNvPr id="56322" name="Picture 2" descr="Sequence Impedances and Networks of Synchronous Machine"/>
          <p:cNvPicPr>
            <a:picLocks noChangeAspect="1" noChangeArrowheads="1"/>
          </p:cNvPicPr>
          <p:nvPr/>
        </p:nvPicPr>
        <p:blipFill>
          <a:blip r:embed="rId2"/>
          <a:srcRect r="31463"/>
          <a:stretch>
            <a:fillRect/>
          </a:stretch>
        </p:blipFill>
        <p:spPr bwMode="auto">
          <a:xfrm>
            <a:off x="1428728" y="4268548"/>
            <a:ext cx="7500990" cy="192882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214290"/>
            <a:ext cx="8358246" cy="2308324"/>
          </a:xfrm>
          <a:prstGeom prst="rect">
            <a:avLst/>
          </a:prstGeom>
        </p:spPr>
        <p:txBody>
          <a:bodyPr wrap="square">
            <a:spAutoFit/>
          </a:bodyPr>
          <a:lstStyle/>
          <a:p>
            <a:pPr algn="just" fontAlgn="base"/>
            <a:r>
              <a:rPr lang="en-GB" dirty="0" smtClean="0"/>
              <a:t>Figure  shows the three-phase positive sequence network model of a synchronous machine. Z</a:t>
            </a:r>
            <a:r>
              <a:rPr lang="en-GB" baseline="-25000" dirty="0" smtClean="0"/>
              <a:t>n</a:t>
            </a:r>
            <a:r>
              <a:rPr lang="en-GB" dirty="0" smtClean="0"/>
              <a:t> does not appear in the model as I</a:t>
            </a:r>
            <a:r>
              <a:rPr lang="en-GB" baseline="-25000" dirty="0" smtClean="0"/>
              <a:t>n</a:t>
            </a:r>
            <a:r>
              <a:rPr lang="en-GB" dirty="0" smtClean="0"/>
              <a:t> = 0 for positive sequence currents. Since it is a balanced network it can be represented by the single-phase network model of Fig.  for purposes of analysis. The reference bus for a positive sequence network is at neutral potential. Further, since no current flows from ground to neutral, the neutral is at ground potential.</a:t>
            </a:r>
          </a:p>
          <a:p>
            <a:r>
              <a:rPr lang="en-GB" u="sng" dirty="0" smtClean="0">
                <a:hlinkClick r:id="rId2"/>
              </a:rPr>
              <a:t/>
            </a:r>
            <a:br>
              <a:rPr lang="en-GB" u="sng" dirty="0" smtClean="0">
                <a:hlinkClick r:id="rId2"/>
              </a:rPr>
            </a:br>
            <a:endParaRPr lang="en-GB" dirty="0"/>
          </a:p>
        </p:txBody>
      </p:sp>
      <p:pic>
        <p:nvPicPr>
          <p:cNvPr id="57347" name="Picture 3"/>
          <p:cNvPicPr>
            <a:picLocks noChangeAspect="1" noChangeArrowheads="1"/>
          </p:cNvPicPr>
          <p:nvPr/>
        </p:nvPicPr>
        <p:blipFill>
          <a:blip r:embed="rId3"/>
          <a:srcRect/>
          <a:stretch>
            <a:fillRect/>
          </a:stretch>
        </p:blipFill>
        <p:spPr bwMode="auto">
          <a:xfrm>
            <a:off x="1142976" y="2071678"/>
            <a:ext cx="6000792" cy="3215958"/>
          </a:xfrm>
          <a:prstGeom prst="rect">
            <a:avLst/>
          </a:prstGeom>
          <a:noFill/>
          <a:ln w="9525">
            <a:noFill/>
            <a:miter lim="800000"/>
            <a:headEnd/>
            <a:tailEnd/>
          </a:ln>
          <a:effectLst/>
        </p:spPr>
      </p:pic>
      <p:sp>
        <p:nvSpPr>
          <p:cNvPr id="57348" name="Rectangle 4"/>
          <p:cNvSpPr>
            <a:spLocks noChangeArrowheads="1"/>
          </p:cNvSpPr>
          <p:nvPr/>
        </p:nvSpPr>
        <p:spPr bwMode="auto">
          <a:xfrm>
            <a:off x="20990" y="5429264"/>
            <a:ext cx="9123010" cy="104644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232323"/>
                </a:solidFill>
                <a:effectLst/>
                <a:latin typeface="Arimo"/>
                <a:cs typeface="Arial" pitchFamily="34" charset="0"/>
              </a:rPr>
              <a:t>the positive sequence voltage of terminal a with respect to the reference bus is given by</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03030"/>
                </a:solidFill>
                <a:effectLst/>
                <a:latin typeface="Arimo"/>
                <a:cs typeface="Arial" pitchFamily="34" charset="0"/>
              </a:rPr>
              <a:t/>
            </a:r>
            <a:br>
              <a:rPr kumimoji="0" lang="en-US" sz="1600" b="0" i="0" u="none" strike="noStrike" cap="none" normalizeH="0" baseline="0" dirty="0" smtClean="0">
                <a:ln>
                  <a:noFill/>
                </a:ln>
                <a:solidFill>
                  <a:srgbClr val="303030"/>
                </a:solidFill>
                <a:effectLst/>
                <a:latin typeface="Arimo"/>
                <a:cs typeface="Arial" pitchFamily="34" charset="0"/>
              </a:rPr>
            </a:b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7350" name="Picture 6" descr="Sequence Impedances and Networks of Synchronous Machine"/>
          <p:cNvPicPr>
            <a:picLocks noChangeAspect="1" noChangeArrowheads="1"/>
          </p:cNvPicPr>
          <p:nvPr/>
        </p:nvPicPr>
        <p:blipFill>
          <a:blip r:embed="rId4"/>
          <a:srcRect r="19821" b="-3449"/>
          <a:stretch>
            <a:fillRect/>
          </a:stretch>
        </p:blipFill>
        <p:spPr bwMode="auto">
          <a:xfrm>
            <a:off x="2071670" y="5786454"/>
            <a:ext cx="7715304" cy="64294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a:srcRect/>
          <a:stretch>
            <a:fillRect/>
          </a:stretch>
        </p:blipFill>
        <p:spPr bwMode="auto">
          <a:xfrm>
            <a:off x="214282" y="285728"/>
            <a:ext cx="8643998" cy="60032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82" y="0"/>
            <a:ext cx="8786874" cy="2862322"/>
          </a:xfrm>
          <a:prstGeom prst="rect">
            <a:avLst/>
          </a:prstGeom>
        </p:spPr>
        <p:txBody>
          <a:bodyPr wrap="square">
            <a:spAutoFit/>
          </a:bodyPr>
          <a:lstStyle/>
          <a:p>
            <a:pPr algn="just" fontAlgn="base"/>
            <a:r>
              <a:rPr lang="en-GB" sz="2000" b="1" dirty="0" smtClean="0"/>
              <a:t>Negative Sequence Impedance and Network:</a:t>
            </a:r>
          </a:p>
          <a:p>
            <a:pPr algn="just" fontAlgn="base"/>
            <a:r>
              <a:rPr lang="en-GB" sz="2000" dirty="0" smtClean="0"/>
              <a:t>With the flow of negative sequence currents in the stator a rotating field is created which rotates in the opposite direction to that of the positive sequence field and, therefore, at double synchronous speed with respect to rotor. Currents at double the stator frequency are therefore induced in rotor field and damper winding. In sweeping over the rotor surface, the negative sequence </a:t>
            </a:r>
            <a:r>
              <a:rPr lang="en-GB" sz="2000" dirty="0" err="1" smtClean="0"/>
              <a:t>mmf</a:t>
            </a:r>
            <a:r>
              <a:rPr lang="en-GB" sz="2000" dirty="0" smtClean="0"/>
              <a:t> is alternately presented with reluctances of direct and </a:t>
            </a:r>
            <a:r>
              <a:rPr lang="en-GB" sz="2000" dirty="0" err="1" smtClean="0"/>
              <a:t>quadrature</a:t>
            </a:r>
            <a:r>
              <a:rPr lang="en-GB" sz="2000" dirty="0" smtClean="0"/>
              <a:t> axes. The negative Sequence Impedances and Networks of Synchronous Machine with consideration given to the damper windings, is often defined as</a:t>
            </a:r>
            <a:endParaRPr lang="en-GB" sz="2000" dirty="0"/>
          </a:p>
        </p:txBody>
      </p:sp>
      <p:pic>
        <p:nvPicPr>
          <p:cNvPr id="58370" name="Picture 2" descr="Sequence Impedances and Networks of Synchronous Machine"/>
          <p:cNvPicPr>
            <a:picLocks noChangeAspect="1" noChangeArrowheads="1"/>
          </p:cNvPicPr>
          <p:nvPr/>
        </p:nvPicPr>
        <p:blipFill>
          <a:blip r:embed="rId2"/>
          <a:srcRect r="13656" b="-9091"/>
          <a:stretch>
            <a:fillRect/>
          </a:stretch>
        </p:blipFill>
        <p:spPr bwMode="auto">
          <a:xfrm>
            <a:off x="642910" y="2786058"/>
            <a:ext cx="5072098" cy="795623"/>
          </a:xfrm>
          <a:prstGeom prst="rect">
            <a:avLst/>
          </a:prstGeom>
          <a:noFill/>
        </p:spPr>
      </p:pic>
      <p:sp>
        <p:nvSpPr>
          <p:cNvPr id="6" name="Rectangle 5"/>
          <p:cNvSpPr/>
          <p:nvPr/>
        </p:nvSpPr>
        <p:spPr>
          <a:xfrm>
            <a:off x="214282" y="3571876"/>
            <a:ext cx="4572000" cy="1477328"/>
          </a:xfrm>
          <a:prstGeom prst="rect">
            <a:avLst/>
          </a:prstGeom>
        </p:spPr>
        <p:txBody>
          <a:bodyPr>
            <a:spAutoFit/>
          </a:bodyPr>
          <a:lstStyle/>
          <a:p>
            <a:r>
              <a:rPr lang="en-GB" dirty="0" smtClean="0"/>
              <a:t>Negative sequence network models of a synchronous machine, on a three-phase and single-phase basis are shown in </a:t>
            </a:r>
            <a:r>
              <a:rPr lang="en-GB" b="1" dirty="0" smtClean="0"/>
              <a:t>Figs. The</a:t>
            </a:r>
            <a:r>
              <a:rPr lang="en-GB" dirty="0" smtClean="0"/>
              <a:t> reference bus is of course at neutral potential which is the same as ground potential.</a:t>
            </a:r>
            <a:endParaRPr lang="en-GB" dirty="0"/>
          </a:p>
        </p:txBody>
      </p:sp>
      <p:pic>
        <p:nvPicPr>
          <p:cNvPr id="58373" name="Picture 5"/>
          <p:cNvPicPr>
            <a:picLocks noChangeAspect="1" noChangeArrowheads="1"/>
          </p:cNvPicPr>
          <p:nvPr/>
        </p:nvPicPr>
        <p:blipFill>
          <a:blip r:embed="rId3"/>
          <a:srcRect/>
          <a:stretch>
            <a:fillRect/>
          </a:stretch>
        </p:blipFill>
        <p:spPr bwMode="auto">
          <a:xfrm>
            <a:off x="4743450" y="2428868"/>
            <a:ext cx="4400550" cy="4086225"/>
          </a:xfrm>
          <a:prstGeom prst="rect">
            <a:avLst/>
          </a:prstGeom>
          <a:noFill/>
          <a:ln w="9525">
            <a:noFill/>
            <a:miter lim="800000"/>
            <a:headEnd/>
            <a:tailEnd/>
          </a:ln>
          <a:effectLst/>
        </p:spPr>
      </p:pic>
      <p:sp>
        <p:nvSpPr>
          <p:cNvPr id="9" name="Rectangle 8"/>
          <p:cNvSpPr/>
          <p:nvPr/>
        </p:nvSpPr>
        <p:spPr>
          <a:xfrm>
            <a:off x="214282" y="5282999"/>
            <a:ext cx="4572000" cy="646331"/>
          </a:xfrm>
          <a:prstGeom prst="rect">
            <a:avLst/>
          </a:prstGeom>
        </p:spPr>
        <p:txBody>
          <a:bodyPr>
            <a:spAutoFit/>
          </a:bodyPr>
          <a:lstStyle/>
          <a:p>
            <a:r>
              <a:rPr lang="en-GB" dirty="0" smtClean="0"/>
              <a:t>The negative sequence voltage of terminal a with respect to reference bus is</a:t>
            </a:r>
            <a:endParaRPr lang="en-GB" dirty="0"/>
          </a:p>
        </p:txBody>
      </p:sp>
      <p:pic>
        <p:nvPicPr>
          <p:cNvPr id="58375" name="Picture 7" descr="Sequence Impedances and Networks of Synchronous Machine"/>
          <p:cNvPicPr>
            <a:picLocks noChangeAspect="1" noChangeArrowheads="1"/>
          </p:cNvPicPr>
          <p:nvPr/>
        </p:nvPicPr>
        <p:blipFill>
          <a:blip r:embed="rId4"/>
          <a:srcRect r="71540" b="-7144"/>
          <a:stretch>
            <a:fillRect/>
          </a:stretch>
        </p:blipFill>
        <p:spPr bwMode="auto">
          <a:xfrm>
            <a:off x="571471" y="6143644"/>
            <a:ext cx="3036013" cy="71435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720" y="214290"/>
            <a:ext cx="8572560" cy="2246769"/>
          </a:xfrm>
          <a:prstGeom prst="rect">
            <a:avLst/>
          </a:prstGeom>
        </p:spPr>
        <p:txBody>
          <a:bodyPr wrap="square">
            <a:spAutoFit/>
          </a:bodyPr>
          <a:lstStyle/>
          <a:p>
            <a:pPr algn="just" fontAlgn="base"/>
            <a:r>
              <a:rPr lang="en-GB" sz="2000" b="1" dirty="0" smtClean="0"/>
              <a:t>Zero Sequence Impedance and Network:</a:t>
            </a:r>
          </a:p>
          <a:p>
            <a:pPr algn="just" fontAlgn="base"/>
            <a:r>
              <a:rPr lang="en-GB" sz="2000" dirty="0" smtClean="0"/>
              <a:t>We state once again that no zero sequence voltages are induced in a synchronous machine. The flow of zero sequence currents creates three </a:t>
            </a:r>
            <a:r>
              <a:rPr lang="en-GB" sz="2000" dirty="0" err="1" smtClean="0"/>
              <a:t>mmfs</a:t>
            </a:r>
            <a:r>
              <a:rPr lang="en-GB" sz="2000" dirty="0" smtClean="0"/>
              <a:t> which are in time phase but are distributed in space phase by 120°. The resultant air gap field caused by zero sequence currents is therefore zero. Hence, the rotor windings present leakage reactance only to the flow of zero sequence currents (Z</a:t>
            </a:r>
            <a:r>
              <a:rPr lang="en-GB" sz="2000" baseline="-25000" dirty="0" smtClean="0"/>
              <a:t>0g </a:t>
            </a:r>
            <a:r>
              <a:rPr lang="en-GB" sz="2000" dirty="0" smtClean="0"/>
              <a:t>&lt; Z</a:t>
            </a:r>
            <a:r>
              <a:rPr lang="en-GB" sz="2000" baseline="-25000" dirty="0" smtClean="0"/>
              <a:t>2 </a:t>
            </a:r>
            <a:r>
              <a:rPr lang="en-GB" sz="2000" dirty="0" smtClean="0"/>
              <a:t>&lt; Z</a:t>
            </a:r>
            <a:r>
              <a:rPr lang="en-GB" sz="2000" baseline="-25000" dirty="0" smtClean="0"/>
              <a:t>1</a:t>
            </a:r>
            <a:r>
              <a:rPr lang="en-GB" sz="2000" dirty="0" smtClean="0"/>
              <a:t>).</a:t>
            </a:r>
            <a:endParaRPr lang="en-GB" sz="2000" dirty="0"/>
          </a:p>
        </p:txBody>
      </p:sp>
      <p:pic>
        <p:nvPicPr>
          <p:cNvPr id="59395" name="Picture 3"/>
          <p:cNvPicPr>
            <a:picLocks noChangeAspect="1" noChangeArrowheads="1"/>
          </p:cNvPicPr>
          <p:nvPr/>
        </p:nvPicPr>
        <p:blipFill>
          <a:blip r:embed="rId2"/>
          <a:srcRect/>
          <a:stretch>
            <a:fillRect/>
          </a:stretch>
        </p:blipFill>
        <p:spPr bwMode="auto">
          <a:xfrm>
            <a:off x="2152650" y="2243138"/>
            <a:ext cx="4838700" cy="2371725"/>
          </a:xfrm>
          <a:prstGeom prst="rect">
            <a:avLst/>
          </a:prstGeom>
          <a:noFill/>
          <a:ln w="9525">
            <a:noFill/>
            <a:miter lim="800000"/>
            <a:headEnd/>
            <a:tailEnd/>
          </a:ln>
          <a:effectLst/>
        </p:spPr>
      </p:pic>
      <p:sp>
        <p:nvSpPr>
          <p:cNvPr id="8" name="Rectangle 7"/>
          <p:cNvSpPr/>
          <p:nvPr/>
        </p:nvSpPr>
        <p:spPr>
          <a:xfrm>
            <a:off x="285720" y="4429132"/>
            <a:ext cx="8572560" cy="923330"/>
          </a:xfrm>
          <a:prstGeom prst="rect">
            <a:avLst/>
          </a:prstGeom>
        </p:spPr>
        <p:txBody>
          <a:bodyPr wrap="square">
            <a:spAutoFit/>
          </a:bodyPr>
          <a:lstStyle/>
          <a:p>
            <a:r>
              <a:rPr lang="en-GB" dirty="0" smtClean="0"/>
              <a:t>Zero sequence network models on a three- and single-phase basis are shown in Fig. the current flowing in the impedance Z</a:t>
            </a:r>
            <a:r>
              <a:rPr lang="en-GB" baseline="-25000" dirty="0" smtClean="0"/>
              <a:t>n</a:t>
            </a:r>
            <a:r>
              <a:rPr lang="en-GB" dirty="0" smtClean="0"/>
              <a:t> between neutral and ground is I</a:t>
            </a:r>
            <a:r>
              <a:rPr lang="en-GB" baseline="-25000" dirty="0" smtClean="0"/>
              <a:t>n </a:t>
            </a:r>
            <a:r>
              <a:rPr lang="en-GB" dirty="0" smtClean="0"/>
              <a:t>= 3I</a:t>
            </a:r>
            <a:r>
              <a:rPr lang="en-GB" baseline="-25000" dirty="0" smtClean="0"/>
              <a:t>a0.</a:t>
            </a:r>
            <a:r>
              <a:rPr lang="en-GB" dirty="0" smtClean="0"/>
              <a:t> The zero sequence voltage of terminal a with respect to ground, the reference bus, is therefore</a:t>
            </a:r>
            <a:endParaRPr lang="en-GB" dirty="0"/>
          </a:p>
        </p:txBody>
      </p:sp>
      <p:pic>
        <p:nvPicPr>
          <p:cNvPr id="59397" name="Picture 5" descr="Sequence Impedances and Networks of Synchronous Machine"/>
          <p:cNvPicPr>
            <a:picLocks noChangeAspect="1" noChangeArrowheads="1"/>
          </p:cNvPicPr>
          <p:nvPr/>
        </p:nvPicPr>
        <p:blipFill>
          <a:blip r:embed="rId3"/>
          <a:srcRect r="14810" b="3225"/>
          <a:stretch>
            <a:fillRect/>
          </a:stretch>
        </p:blipFill>
        <p:spPr bwMode="auto">
          <a:xfrm>
            <a:off x="1714479" y="5429264"/>
            <a:ext cx="5465007" cy="428628"/>
          </a:xfrm>
          <a:prstGeom prst="rect">
            <a:avLst/>
          </a:prstGeom>
          <a:noFill/>
        </p:spPr>
      </p:pic>
      <p:pic>
        <p:nvPicPr>
          <p:cNvPr id="59399" name="Picture 7" descr="https://www.eeeguide.com/wp-content/uploads/2016/12/Sequence-Impedances-and-Networks-of-Synchronous-Machine-9.jpg"/>
          <p:cNvPicPr>
            <a:picLocks noChangeAspect="1" noChangeArrowheads="1"/>
          </p:cNvPicPr>
          <p:nvPr/>
        </p:nvPicPr>
        <p:blipFill>
          <a:blip r:embed="rId4"/>
          <a:srcRect r="11764" b="27419"/>
          <a:stretch>
            <a:fillRect/>
          </a:stretch>
        </p:blipFill>
        <p:spPr bwMode="auto">
          <a:xfrm>
            <a:off x="1785918" y="5786454"/>
            <a:ext cx="3714776" cy="357190"/>
          </a:xfrm>
          <a:prstGeom prst="rect">
            <a:avLst/>
          </a:prstGeom>
          <a:noFill/>
        </p:spPr>
      </p:pic>
      <p:pic>
        <p:nvPicPr>
          <p:cNvPr id="59401" name="Picture 9" descr="Sequence Impedances and Networks of Synchronous Machine"/>
          <p:cNvPicPr>
            <a:picLocks noChangeAspect="1" noChangeArrowheads="1"/>
          </p:cNvPicPr>
          <p:nvPr/>
        </p:nvPicPr>
        <p:blipFill>
          <a:blip r:embed="rId5"/>
          <a:srcRect r="11764" b="-10295"/>
          <a:stretch>
            <a:fillRect/>
          </a:stretch>
        </p:blipFill>
        <p:spPr bwMode="auto">
          <a:xfrm>
            <a:off x="1785918" y="6286520"/>
            <a:ext cx="5943392" cy="57148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61444" name="Picture 4" descr="EE6501 POWER SYSTEM ANALYSIS - ppt video online download"/>
          <p:cNvPicPr>
            <a:picLocks noChangeAspect="1" noChangeArrowheads="1"/>
          </p:cNvPicPr>
          <p:nvPr/>
        </p:nvPicPr>
        <p:blipFill>
          <a:blip r:embed="rId2"/>
          <a:srcRect/>
          <a:stretch>
            <a:fillRect/>
          </a:stretch>
        </p:blipFill>
        <p:spPr bwMode="auto">
          <a:xfrm>
            <a:off x="0" y="285728"/>
            <a:ext cx="9144000" cy="6858001"/>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0418" name="Picture 2" descr="Lecture II Objective: Representation of sequence components - ppt ..."/>
          <p:cNvPicPr>
            <a:picLocks noChangeAspect="1" noChangeArrowheads="1"/>
          </p:cNvPicPr>
          <p:nvPr/>
        </p:nvPicPr>
        <p:blipFill>
          <a:blip r:embed="rId2"/>
          <a:srcRect/>
          <a:stretch>
            <a:fillRect/>
          </a:stretch>
        </p:blipFill>
        <p:spPr bwMode="auto">
          <a:xfrm>
            <a:off x="0" y="-857280"/>
            <a:ext cx="9144000" cy="6858001"/>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62466" name="Picture 2" descr="Lecture II Objective: Representation of sequence components - ppt ..."/>
          <p:cNvPicPr>
            <a:picLocks noChangeAspect="1" noChangeArrowheads="1"/>
          </p:cNvPicPr>
          <p:nvPr/>
        </p:nvPicPr>
        <p:blipFill>
          <a:blip r:embed="rId2"/>
          <a:srcRect/>
          <a:stretch>
            <a:fillRect/>
          </a:stretch>
        </p:blipFill>
        <p:spPr bwMode="auto">
          <a:xfrm>
            <a:off x="0" y="-1"/>
            <a:ext cx="9144000" cy="685800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285720" y="428604"/>
            <a:ext cx="8681606" cy="56436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428596" y="285728"/>
            <a:ext cx="8681008" cy="58579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3314" name="Picture 2"/>
          <p:cNvPicPr>
            <a:picLocks noChangeAspect="1" noChangeArrowheads="1"/>
          </p:cNvPicPr>
          <p:nvPr/>
        </p:nvPicPr>
        <p:blipFill>
          <a:blip r:embed="rId2"/>
          <a:srcRect/>
          <a:stretch>
            <a:fillRect/>
          </a:stretch>
        </p:blipFill>
        <p:spPr bwMode="auto">
          <a:xfrm>
            <a:off x="285720" y="214290"/>
            <a:ext cx="8501122" cy="6478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357157" y="428604"/>
            <a:ext cx="8549975" cy="57864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a:blip r:embed="rId2"/>
          <a:srcRect/>
          <a:stretch>
            <a:fillRect/>
          </a:stretch>
        </p:blipFill>
        <p:spPr bwMode="auto">
          <a:xfrm>
            <a:off x="214282" y="214290"/>
            <a:ext cx="8723919" cy="60722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16386" name="Picture 2"/>
          <p:cNvPicPr>
            <a:picLocks noChangeAspect="1" noChangeArrowheads="1"/>
          </p:cNvPicPr>
          <p:nvPr/>
        </p:nvPicPr>
        <p:blipFill>
          <a:blip r:embed="rId2"/>
          <a:srcRect/>
          <a:stretch>
            <a:fillRect/>
          </a:stretch>
        </p:blipFill>
        <p:spPr bwMode="auto">
          <a:xfrm>
            <a:off x="285720" y="214290"/>
            <a:ext cx="8657668" cy="62151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7410" name="Picture 2"/>
          <p:cNvPicPr>
            <a:picLocks noChangeAspect="1" noChangeArrowheads="1"/>
          </p:cNvPicPr>
          <p:nvPr/>
        </p:nvPicPr>
        <p:blipFill>
          <a:blip r:embed="rId2"/>
          <a:srcRect/>
          <a:stretch>
            <a:fillRect/>
          </a:stretch>
        </p:blipFill>
        <p:spPr bwMode="auto">
          <a:xfrm>
            <a:off x="285720" y="285728"/>
            <a:ext cx="8756258" cy="62151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10904</TotalTime>
  <Words>563</Words>
  <Application>Microsoft Office PowerPoint</Application>
  <PresentationFormat>On-screen Show (4:3)</PresentationFormat>
  <Paragraphs>57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swaminaidu</dc:creator>
  <cp:lastModifiedBy>swaminaidu</cp:lastModifiedBy>
  <cp:revision>8</cp:revision>
  <dcterms:created xsi:type="dcterms:W3CDTF">2020-04-04T03:58:56Z</dcterms:created>
  <dcterms:modified xsi:type="dcterms:W3CDTF">2021-07-05T06:07:13Z</dcterms:modified>
</cp:coreProperties>
</file>